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Gmarket Sans Bold"/>
      <p:bold r:id="rId39"/>
    </p:embeddedFont>
    <p:embeddedFont>
      <p:font typeface="Noto Sans CJK KR Regular"/>
      <p:regular r:id="rId40"/>
    </p:embeddedFont>
    <p:embeddedFont>
      <p:font typeface="Gmarket Sans Medium"/>
      <p:regular r:id="rId41"/>
    </p:embeddedFont>
    <p:embeddedFont>
      <p:font typeface="Noto Sans CJK KR Bold"/>
      <p:bold r:id="rId42"/>
    </p:embeddedFont>
    <p:embeddedFont>
      <p:font typeface="Noto Sans CJK KR Medium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1.fntdata" Type="http://schemas.openxmlformats.org/officeDocument/2006/relationships/font"/><Relationship Id="rId4" Target="theme/theme1.xml" Type="http://schemas.openxmlformats.org/officeDocument/2006/relationships/theme"/><Relationship Id="rId40" Target="fonts/font2.fntdata" Type="http://schemas.openxmlformats.org/officeDocument/2006/relationships/font"/><Relationship Id="rId41" Target="fonts/font3.fntdata" Type="http://schemas.openxmlformats.org/officeDocument/2006/relationships/font"/><Relationship Id="rId42" Target="fonts/font4.fntdata" Type="http://schemas.openxmlformats.org/officeDocument/2006/relationships/font"/><Relationship Id="rId43" Target="fonts/font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309600" y="9944100"/>
            <a:ext cx="4787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309600" y="9207500"/>
            <a:ext cx="47879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43900" y="1562100"/>
            <a:ext cx="1600200" cy="146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0" y="8686800"/>
            <a:ext cx="1257300" cy="1257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63800" y="3340100"/>
            <a:ext cx="13373100" cy="247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124786"/>
                </a:solidFill>
                <a:ea typeface="Gmarket Sans Bold"/>
              </a:rPr>
              <a:t>자살률에</a:t>
            </a:r>
            <a:r>
              <a:rPr lang="en-US" sz="7500" b="false" i="false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7500" b="false" i="false" u="none" strike="noStrike">
                <a:solidFill>
                  <a:srgbClr val="124786"/>
                </a:solidFill>
                <a:ea typeface="Gmarket Sans Bold"/>
              </a:rPr>
              <a:t>영향을</a:t>
            </a:r>
            <a:r>
              <a:rPr lang="en-US" sz="7500" b="false" i="false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7500" b="false" i="false" u="none" strike="noStrike">
                <a:solidFill>
                  <a:srgbClr val="124786"/>
                </a:solidFill>
                <a:ea typeface="Gmarket Sans Bold"/>
              </a:rPr>
              <a:t>미치는</a:t>
            </a:r>
            <a:r>
              <a:rPr lang="en-US" sz="7500" b="false" i="false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7500" b="false" i="false" u="none" strike="noStrike">
                <a:solidFill>
                  <a:srgbClr val="124786"/>
                </a:solidFill>
                <a:ea typeface="Gmarket Sans Bold"/>
              </a:rPr>
              <a:t>경제적</a:t>
            </a:r>
            <a:r>
              <a:rPr lang="en-US" sz="7500" b="false" i="false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7500" b="false" i="false" u="none" strike="noStrike">
                <a:solidFill>
                  <a:srgbClr val="124786"/>
                </a:solidFill>
                <a:ea typeface="Gmarket Sans Bold"/>
              </a:rPr>
              <a:t>사회적</a:t>
            </a:r>
            <a:r>
              <a:rPr lang="en-US" sz="7500" b="false" i="false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7500" b="false" i="false" u="none" strike="noStrike">
                <a:solidFill>
                  <a:srgbClr val="124786"/>
                </a:solidFill>
                <a:ea typeface="Gmarket Sans Bold"/>
              </a:rPr>
              <a:t>요인</a:t>
            </a:r>
            <a:r>
              <a:rPr lang="en-US" sz="7500" b="false" i="false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7500" b="false" i="false" u="none" strike="noStrike">
                <a:solidFill>
                  <a:srgbClr val="124786"/>
                </a:solidFill>
                <a:ea typeface="Gmarket Sans Bold"/>
              </a:rPr>
              <a:t>분석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55700" y="9436100"/>
            <a:ext cx="3632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소프트웨어학부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황선준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0900" y="8712200"/>
            <a:ext cx="4318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디지털헬스케어학부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전대한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5600" y="9436100"/>
            <a:ext cx="7556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https://github.com/YonseiDatabase-SJ-DH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08200" y="787400"/>
            <a:ext cx="44958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출처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3800" y="2628900"/>
            <a:ext cx="15722600" cy="361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원래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공공기관에서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 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수집할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 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계획이었으나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구체적인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b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확보에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어려움이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있었다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  <a:b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민감한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개인정보도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포함되어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있기에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따라서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분석의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일관성을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Python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이용해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임의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생성</a:t>
            </a:r>
            <a:b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</a:b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Noto Sans CJK KR Regular"/>
              </a:rPr>
              <a:t>사용하였다</a:t>
            </a:r>
            <a:r>
              <a:rPr lang="en-US" sz="46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03500" y="4419600"/>
            <a:ext cx="3911600" cy="144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03500" y="5867400"/>
            <a:ext cx="6172200" cy="965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082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Python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으로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임의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생성하기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9400" y="2159000"/>
            <a:ext cx="5715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임의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제작하기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70100" y="3162300"/>
            <a:ext cx="104140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만들기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쉽지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않았기에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직접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python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제작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python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코드는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간단히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설명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방법만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소개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3263900"/>
            <a:ext cx="11811000" cy="1778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082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Python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으로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임의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생성하기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3600" y="2159000"/>
            <a:ext cx="45593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경제적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지표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생성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3200" y="5410200"/>
            <a:ext cx="117856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unemployment_rate: 2.0%~10.0%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실업률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household_income: $30,000~$70,000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소득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생성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poverty_rate: 5.0%~20.0%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빈곤율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생성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gini_index: 0.3~0.6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지니계수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(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소득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불평등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79700" y="3340100"/>
            <a:ext cx="11785600" cy="1752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082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Python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으로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임의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생성하기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54300" y="2159000"/>
            <a:ext cx="45593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사회적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지표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생성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3200" y="5410200"/>
            <a:ext cx="128397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divorce_rate: 0.5%~5.0%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이혼률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domestic_violence_cases: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폭력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(50~500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education_level: 0.7~1.0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학력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고등학교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졸업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population_density: 100~3000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명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밀도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89200" y="3213100"/>
            <a:ext cx="13322300" cy="1689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082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Python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으로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임의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생성하기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28900" y="2235200"/>
            <a:ext cx="53213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건강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관련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지표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생성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9200" y="5168900"/>
            <a:ext cx="128397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mental_health_issues: 1.0%~10.0%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발생률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alcohol_drug_abuse: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알코올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약물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남용률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(0.5%~7.0%)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psychiatric_hospitalization_rate: 0.1~2.0%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정신과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입원율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suicide_attempts: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(10~200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17800" y="3086100"/>
            <a:ext cx="12242800" cy="539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17800" y="8496300"/>
            <a:ext cx="6172200" cy="38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082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Python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으로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임의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생성하기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17800" y="2235200"/>
            <a:ext cx="5130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프레임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생성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17800" y="3086100"/>
            <a:ext cx="12242800" cy="539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17800" y="8496300"/>
            <a:ext cx="6172200" cy="38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082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Python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으로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임의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생성하기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17800" y="2235200"/>
            <a:ext cx="5130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프레임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생성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21100" y="3009900"/>
            <a:ext cx="45212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0" y="3009900"/>
            <a:ext cx="4978400" cy="284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49400" y="2159000"/>
            <a:ext cx="3213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테이블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생성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78900" y="6337300"/>
            <a:ext cx="74930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연도를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키로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개의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테이블을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연계할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있도록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설계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테이블에는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경제적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사회적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지표들이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포함된다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620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SQL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테이블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생성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 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0" y="3771900"/>
            <a:ext cx="10934700" cy="5664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7620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SQL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테이블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생성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9400" y="2159000"/>
            <a:ext cx="3213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삽입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" y="3048000"/>
            <a:ext cx="53848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경제</a:t>
            </a:r>
            <a:r>
              <a:rPr lang="en-US" sz="43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지표</a:t>
            </a:r>
            <a:r>
              <a:rPr lang="en-US" sz="43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43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삽입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94100" y="3797300"/>
            <a:ext cx="9271000" cy="527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49400" y="2159000"/>
            <a:ext cx="3213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삽입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2000" y="3048000"/>
            <a:ext cx="53848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사회</a:t>
            </a:r>
            <a:r>
              <a:rPr lang="en-US" sz="43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지표</a:t>
            </a:r>
            <a:r>
              <a:rPr lang="en-US" sz="43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43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삽입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7620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SQL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테이블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생성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8686800"/>
            <a:ext cx="53467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82100" y="8686800"/>
            <a:ext cx="7493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2900" y="3416300"/>
            <a:ext cx="59436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889500"/>
            <a:ext cx="7569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873500"/>
            <a:ext cx="7569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Data Collect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2844800"/>
            <a:ext cx="7569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946900"/>
            <a:ext cx="7569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5918200"/>
            <a:ext cx="7569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Analysis &amp;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874000"/>
            <a:ext cx="7569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QnA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49600" y="3771900"/>
            <a:ext cx="10960100" cy="6223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49400" y="2159000"/>
            <a:ext cx="3213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삽입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2000" y="3048000"/>
            <a:ext cx="53848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건강</a:t>
            </a:r>
            <a:r>
              <a:rPr lang="en-US" sz="43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지표</a:t>
            </a:r>
            <a:r>
              <a:rPr lang="en-US" sz="43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43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삽입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7620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SQL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테이블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생성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 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3797300"/>
            <a:ext cx="8902700" cy="6210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49400" y="2159000"/>
            <a:ext cx="3213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삽입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2000" y="3048000"/>
            <a:ext cx="53848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자살률</a:t>
            </a:r>
            <a:r>
              <a:rPr lang="en-US" sz="43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43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Noto Sans CJK KR Medium"/>
              </a:rPr>
              <a:t>삽입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7620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SQL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테이블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생성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 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66421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534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08200" y="787400"/>
            <a:ext cx="39878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분석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방법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4000" y="2159000"/>
            <a:ext cx="39243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상관분석이란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300" y="3276600"/>
            <a:ext cx="14630400" cy="547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상관분석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연관성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파악하기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통계적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방법이다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특히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간에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있는지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그리고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강도와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방향이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어떤지를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분석한다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상관계수는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-1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1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값을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가진다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1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가까울수록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강한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양의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(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증가할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증가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-1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가까울수록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강한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음의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(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증가할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감소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0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가까울수록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간에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없다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대표적인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상관계수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방법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Pearson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상관계수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Spearman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상관계수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08200" y="787400"/>
            <a:ext cx="39878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분석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방법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11300" y="2159000"/>
            <a:ext cx="3949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Pearson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방법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300" y="3276600"/>
            <a:ext cx="14630400" cy="502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연속형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측정한다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가정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정규분포를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따른다고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가정한다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선형적이어야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계산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방법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공분산을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표준편차로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나눈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값이다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해석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+1 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완벽한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양의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0   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없음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-1  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완벽한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음의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08200" y="787400"/>
            <a:ext cx="39878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분석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방법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3800" y="2159000"/>
            <a:ext cx="4584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Spearman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방법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300" y="3276600"/>
            <a:ext cx="14630400" cy="458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순위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기반으로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측정한다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정규분포로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가정하지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않아도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순위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적합하다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계산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방법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값의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순위를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기준으로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Pearson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상관계수를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계산한다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해석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+1 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완벽한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양의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순위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0   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순위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없음</a:t>
            </a:r>
          </a:p>
          <a:p>
            <a:pPr algn="l" lvl="1" indent="-342900" marL="7239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-1  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완벽한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음의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순위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08200" y="787400"/>
            <a:ext cx="39878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분석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방법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49400" y="2159000"/>
            <a:ext cx="7239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두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분석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방법을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선택한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이유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300" y="3733800"/>
            <a:ext cx="14630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Pearson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상관계수는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연속형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분석하기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Spearman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상관계수는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비선형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포함한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형태의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분석하고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이상치의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영향을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줄이기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3416300"/>
            <a:ext cx="11645900" cy="6515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17399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상관분석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수행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9400" y="2286000"/>
            <a:ext cx="64516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Pearson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상관계수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계산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0" y="3505200"/>
            <a:ext cx="10960100" cy="5816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1739900" y="787400"/>
            <a:ext cx="12928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상관분석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수행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9400" y="2260600"/>
            <a:ext cx="70866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Spearman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상관분석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수행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66421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Analysis &amp;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534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66421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07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28800" y="787400"/>
            <a:ext cx="39878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분석결과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2900" y="2159000"/>
            <a:ext cx="16548100" cy="697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실업률과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자살률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Pearson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상관계수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: 0.65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양의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상관관계가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나타나며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실업률이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높아질수록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자살률도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증가하는</a:t>
            </a:r>
            <a:b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</a:b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경향이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있다</a:t>
            </a:r>
          </a:p>
          <a:p>
            <a:pPr algn="l" lvl="0">
              <a:lnSpc>
                <a:spcPct val="99600"/>
              </a:lnSpc>
            </a:pP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가계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소득과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자살률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Pearson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상관계수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: -0.45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음의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상관관계가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나타나며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가계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소득이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높을수록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자살률이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낮아지는</a:t>
            </a:r>
            <a:b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</a:b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경향이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정신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건강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문제율과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자살률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Spearman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상관계수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: 0.78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매우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강한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양의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상관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관계로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정신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건강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문제는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자살률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증가의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주요</a:t>
            </a:r>
            <a:b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</a:b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원인으로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분석된다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.  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66421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534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05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622300"/>
            <a:ext cx="39878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결론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2900" y="2159000"/>
            <a:ext cx="16548100" cy="386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경제적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불안정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실업률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증가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),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정신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건강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문제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사회적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불안정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이혼율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증가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b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등이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자살률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증가와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밀접한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관련이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있음을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확인했다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정책적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시사점</a:t>
            </a:r>
          </a:p>
          <a:p>
            <a:pPr algn="l" lvl="1" indent="-342900" marL="8636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실업률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감소를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경제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정책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강화</a:t>
            </a:r>
          </a:p>
          <a:p>
            <a:pPr algn="l" lvl="1" indent="-342900" marL="8636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정신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건강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서비스에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접근성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확대</a:t>
            </a:r>
          </a:p>
          <a:p>
            <a:pPr algn="l" lvl="1" indent="-342900" marL="8636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가정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문제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해결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사회적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프로그램</a:t>
            </a:r>
            <a:r>
              <a:rPr lang="en-US" sz="4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100" b="false" i="false" u="none" strike="noStrike">
                <a:solidFill>
                  <a:srgbClr val="000000"/>
                </a:solidFill>
                <a:ea typeface="Noto Sans CJK KR Regular"/>
              </a:rPr>
              <a:t>강화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343900" y="1612900"/>
            <a:ext cx="1600200" cy="146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11300" y="3162300"/>
            <a:ext cx="152400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FFFFFF"/>
                </a:solidFill>
                <a:ea typeface="Gmarket Sans Bold"/>
              </a:rPr>
              <a:t>발표를</a:t>
            </a:r>
            <a:r>
              <a:rPr lang="en-US" sz="75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7500" b="false" i="false" u="none" strike="noStrike">
                <a:solidFill>
                  <a:srgbClr val="FFFFFF"/>
                </a:solidFill>
                <a:ea typeface="Gmarket Sans Bold"/>
              </a:rPr>
              <a:t>들어주셔서</a:t>
            </a:r>
            <a:r>
              <a:rPr lang="en-US" sz="7500" b="false" i="false" u="none" strike="noStrike">
                <a:solidFill>
                  <a:srgbClr val="FFFFFF"/>
                </a:solidFill>
                <a:latin typeface="Gmarket Sans Bold"/>
              </a:rPr>
              <a:t> </a:t>
            </a:r>
            <a:r>
              <a:rPr lang="ko-KR" sz="7500" b="false" i="false" u="none" strike="noStrike">
                <a:solidFill>
                  <a:srgbClr val="FFFFFF"/>
                </a:solidFill>
                <a:ea typeface="Gmarket Sans Bold"/>
              </a:rPr>
              <a:t>감사합니다</a:t>
            </a:r>
            <a:r>
              <a:rPr lang="en-US" sz="7500" b="false" i="false" u="none" strike="noStrike">
                <a:solidFill>
                  <a:srgbClr val="FFFFFF"/>
                </a:solidFill>
                <a:latin typeface="Gmarket Sans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20100" y="4737100"/>
            <a:ext cx="14605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true" i="false" u="none" strike="noStrike">
                <a:solidFill>
                  <a:srgbClr val="FFFFFF"/>
                </a:solidFill>
                <a:latin typeface="Noto Sans CJK KR Medium"/>
              </a:rPr>
              <a:t>QNA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09600" y="9944100"/>
            <a:ext cx="47879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09600" y="9207500"/>
            <a:ext cx="47879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855700" y="9436100"/>
            <a:ext cx="3632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Noto Sans CJK KR Regular"/>
              </a:rPr>
              <a:t>소프트웨어학부</a:t>
            </a:r>
            <a:r>
              <a:rPr lang="en-US" sz="3000" b="false" i="false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Noto Sans CJK KR Regular"/>
              </a:rPr>
              <a:t>황선준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0900" y="8712200"/>
            <a:ext cx="4318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Noto Sans CJK KR Regular"/>
              </a:rPr>
              <a:t>디지털헬스케어학부</a:t>
            </a:r>
            <a:r>
              <a:rPr lang="en-US" sz="3000" b="false" i="false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Noto Sans CJK KR Regular"/>
              </a:rPr>
              <a:t>전대한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3746500"/>
            <a:ext cx="6172200" cy="4356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08200" y="787400"/>
            <a:ext cx="53721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주제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선정배경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51700" y="4102100"/>
            <a:ext cx="10121900" cy="367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자살률은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사화의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경제적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심리적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환경적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반영하는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중요한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지표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최근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경제적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불황과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사회적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불안정이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심화되면서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자살률이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증가하는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추세를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보이고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해결하기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자살률에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영향을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미치는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요인을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파악하고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분석하는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필요해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보여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주제를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선정하게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되었다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따라서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프로젝트에서는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자살률과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경제적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•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사회적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분석하여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주요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요인을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식별하고자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하였다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5600" y="4089400"/>
            <a:ext cx="6172200" cy="3200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08200" y="787400"/>
            <a:ext cx="53721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프로젝트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목표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51700" y="4102100"/>
            <a:ext cx="10121900" cy="278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경제적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지표와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사회적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활용하여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자살률에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영향을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주요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요인을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분석한다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Python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SQL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전처리를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진행하고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상관분석을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실시하여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파악한다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분석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결과를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바탕으로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정책적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시사점을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제시하고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예방을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인사이트를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도출하는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목표로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66421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Data Collection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07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08200" y="787400"/>
            <a:ext cx="71120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사용한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49400" y="2552700"/>
            <a:ext cx="3213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경제적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지표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3000" y="3479800"/>
            <a:ext cx="114427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실업률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일자리를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잃은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비율로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경제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불안정성을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나타낸다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소득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가구당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평균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소득을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측정하여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경제적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여유를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평가한다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빈곤율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전체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중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빈곤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상태에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사람들의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비율이다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소득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불평등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소득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분배의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나타낸다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9400" y="6184900"/>
            <a:ext cx="3213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사회적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지표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13000" y="7061200"/>
            <a:ext cx="107569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이혼율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결혼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이혼의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비율로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가정의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불안정성을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반영한다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폭력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신고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폭력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심각성을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나타낸다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교육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인구의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학력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분포로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사회적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자원의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접근성을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평가한다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밀고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지역의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집중도를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나타낸다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08200" y="787400"/>
            <a:ext cx="71120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사용한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49400" y="2552700"/>
            <a:ext cx="37973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건강관련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지표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3000" y="3479800"/>
            <a:ext cx="116586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발생률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우울증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질환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진단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비율이다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알코올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약물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남용률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중독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심각성을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반영한다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정신과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입원율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정신과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질환으로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입원한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환자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비율이다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관련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병원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방문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시도로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병원을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방문한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수이다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9400" y="6184900"/>
            <a:ext cx="5207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문화적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/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지역적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지표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13000" y="7061200"/>
            <a:ext cx="135890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종교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참여율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종교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활동에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참여하는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비율로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정신적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안정감의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지표가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사회적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구성원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공동체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활동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참여율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등을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평가된다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사회적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낙인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둘러싼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문화적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요소와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사회적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나타낸다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660400"/>
            <a:ext cx="1600200" cy="146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08200" y="787400"/>
            <a:ext cx="71120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사용한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6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000000"/>
                </a:solidFill>
                <a:ea typeface="Noto Sans CJK KR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49400" y="2616200"/>
            <a:ext cx="60706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정부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정책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및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법률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지표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3000" y="3479800"/>
            <a:ext cx="118999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예산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정부의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지원을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예산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규묘이다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예방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프로그램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예방을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민간의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프로그램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존재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여부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건강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서비스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접근성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병원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서비스의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접근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가능성을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평가한다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